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86B58-61F8-4866-9EA2-130F5AD9753A}" type="datetimeFigureOut">
              <a:rPr lang="it-IT" smtClean="0"/>
              <a:t>20/01/2017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C717E-3936-493A-9D2D-85BEE22B529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Autofit/>
          </a:bodyPr>
          <a:lstStyle/>
          <a:p>
            <a:pPr algn="l"/>
            <a:r>
              <a:rPr lang="it-IT" sz="2400" dirty="0"/>
              <a:t>"Un terreno di 6000 mq </a:t>
            </a:r>
            <a:r>
              <a:rPr lang="it-IT" sz="2400" dirty="0" smtClean="0"/>
              <a:t>è </a:t>
            </a:r>
            <a:r>
              <a:rPr lang="it-IT" sz="2400" dirty="0"/>
              <a:t>stato diviso in un rettangolo, con base 132 m </a:t>
            </a:r>
            <a:r>
              <a:rPr lang="it-IT" sz="2400" dirty="0" smtClean="0"/>
              <a:t>e </a:t>
            </a:r>
            <a:r>
              <a:rPr lang="it-IT" sz="2400" dirty="0"/>
              <a:t>altezza 10 m, in cui sono state seminate le patate e in un altro </a:t>
            </a:r>
            <a:r>
              <a:rPr lang="it-IT" sz="2400" dirty="0" smtClean="0"/>
              <a:t>rettangolo di </a:t>
            </a:r>
            <a:r>
              <a:rPr lang="it-IT" sz="2400" dirty="0" smtClean="0"/>
              <a:t>93,8 </a:t>
            </a:r>
            <a:r>
              <a:rPr lang="it-IT" sz="2400" dirty="0"/>
              <a:t>m di base e 10 m di altezza dove </a:t>
            </a:r>
            <a:r>
              <a:rPr lang="it-IT" sz="2400" dirty="0" smtClean="0"/>
              <a:t>è </a:t>
            </a:r>
            <a:r>
              <a:rPr lang="it-IT" sz="2400" dirty="0"/>
              <a:t>stato seminato il mais</a:t>
            </a:r>
            <a:r>
              <a:rPr lang="it-IT" sz="2400" dirty="0" smtClean="0"/>
              <a:t>. Nel terreno rimanente </a:t>
            </a:r>
            <a:r>
              <a:rPr lang="it-IT" sz="2400" dirty="0"/>
              <a:t>ci sono cespugli di nocciole. Quanti mq occupa il noccioleto?"</a:t>
            </a:r>
            <a:br>
              <a:rPr lang="it-IT" sz="2400" dirty="0"/>
            </a:br>
            <a:r>
              <a:rPr lang="it-IT" sz="2400" dirty="0"/>
              <a:t> (risolvere con tre operazioni)"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285720" y="2643182"/>
            <a:ext cx="1214446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93,8</a:t>
            </a:r>
            <a:endParaRPr lang="it-IT" sz="3200" dirty="0">
              <a:solidFill>
                <a:schemeClr val="tx1"/>
              </a:solidFill>
            </a:endParaRPr>
          </a:p>
        </p:txBody>
      </p:sp>
      <p:cxnSp>
        <p:nvCxnSpPr>
          <p:cNvPr id="10" name="Connettore 2 9"/>
          <p:cNvCxnSpPr>
            <a:stCxn id="4" idx="3"/>
          </p:cNvCxnSpPr>
          <p:nvPr/>
        </p:nvCxnSpPr>
        <p:spPr>
          <a:xfrm>
            <a:off x="1500166" y="292893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ttangolo arrotondato 13"/>
          <p:cNvSpPr/>
          <p:nvPr/>
        </p:nvSpPr>
        <p:spPr>
          <a:xfrm>
            <a:off x="3500430" y="2643182"/>
            <a:ext cx="1214446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132</a:t>
            </a:r>
            <a:endParaRPr lang="it-IT" sz="3200" dirty="0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>
            <a:stCxn id="14" idx="1"/>
          </p:cNvCxnSpPr>
          <p:nvPr/>
        </p:nvCxnSpPr>
        <p:spPr>
          <a:xfrm rot="10800000">
            <a:off x="2857488" y="292893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e 16"/>
          <p:cNvSpPr/>
          <p:nvPr/>
        </p:nvSpPr>
        <p:spPr>
          <a:xfrm>
            <a:off x="2285984" y="2714620"/>
            <a:ext cx="785818" cy="50006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8" name="Freccia in giù 17"/>
          <p:cNvSpPr/>
          <p:nvPr/>
        </p:nvSpPr>
        <p:spPr>
          <a:xfrm>
            <a:off x="2643174" y="3214686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arrotondato 18"/>
          <p:cNvSpPr/>
          <p:nvPr/>
        </p:nvSpPr>
        <p:spPr>
          <a:xfrm>
            <a:off x="2143108" y="3571876"/>
            <a:ext cx="1214446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 z</a:t>
            </a:r>
            <a:endParaRPr lang="it-IT" sz="2800" dirty="0">
              <a:solidFill>
                <a:schemeClr val="bg1"/>
              </a:solidFill>
            </a:endParaRPr>
          </a:p>
        </p:txBody>
      </p:sp>
      <p:cxnSp>
        <p:nvCxnSpPr>
          <p:cNvPr id="20" name="Connettore 2 19"/>
          <p:cNvCxnSpPr>
            <a:stCxn id="19" idx="3"/>
          </p:cNvCxnSpPr>
          <p:nvPr/>
        </p:nvCxnSpPr>
        <p:spPr>
          <a:xfrm>
            <a:off x="3357554" y="385762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ttangolo arrotondato 20"/>
          <p:cNvSpPr/>
          <p:nvPr/>
        </p:nvSpPr>
        <p:spPr>
          <a:xfrm>
            <a:off x="5429256" y="3571876"/>
            <a:ext cx="1214446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chemeClr val="tx1"/>
                </a:solidFill>
              </a:rPr>
              <a:t>10</a:t>
            </a:r>
            <a:endParaRPr lang="it-IT" sz="3600" dirty="0">
              <a:solidFill>
                <a:schemeClr val="tx1"/>
              </a:solidFill>
            </a:endParaRPr>
          </a:p>
        </p:txBody>
      </p:sp>
      <p:cxnSp>
        <p:nvCxnSpPr>
          <p:cNvPr id="22" name="Connettore 2 21"/>
          <p:cNvCxnSpPr>
            <a:stCxn id="21" idx="1"/>
          </p:cNvCxnSpPr>
          <p:nvPr/>
        </p:nvCxnSpPr>
        <p:spPr>
          <a:xfrm rot="10800000">
            <a:off x="4786314" y="385762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e 22"/>
          <p:cNvSpPr/>
          <p:nvPr/>
        </p:nvSpPr>
        <p:spPr>
          <a:xfrm>
            <a:off x="4286248" y="3643314"/>
            <a:ext cx="642942" cy="50006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x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24" name="Freccia in giù 23"/>
          <p:cNvSpPr/>
          <p:nvPr/>
        </p:nvSpPr>
        <p:spPr>
          <a:xfrm>
            <a:off x="4500562" y="4143380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arrotondato 24"/>
          <p:cNvSpPr/>
          <p:nvPr/>
        </p:nvSpPr>
        <p:spPr>
          <a:xfrm>
            <a:off x="3929058" y="4500570"/>
            <a:ext cx="1214446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y</a:t>
            </a:r>
            <a:endParaRPr lang="it-IT" sz="2800" dirty="0">
              <a:solidFill>
                <a:schemeClr val="tx1"/>
              </a:solidFill>
            </a:endParaRPr>
          </a:p>
        </p:txBody>
      </p:sp>
      <p:cxnSp>
        <p:nvCxnSpPr>
          <p:cNvPr id="26" name="Connettore 2 25"/>
          <p:cNvCxnSpPr/>
          <p:nvPr/>
        </p:nvCxnSpPr>
        <p:spPr>
          <a:xfrm>
            <a:off x="1857356" y="478632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ttangolo arrotondato 26"/>
          <p:cNvSpPr/>
          <p:nvPr/>
        </p:nvSpPr>
        <p:spPr>
          <a:xfrm>
            <a:off x="928662" y="4357694"/>
            <a:ext cx="1214446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6000</a:t>
            </a:r>
            <a:endParaRPr lang="it-IT" sz="2800" dirty="0">
              <a:solidFill>
                <a:schemeClr val="tx1"/>
              </a:solidFill>
            </a:endParaRPr>
          </a:p>
        </p:txBody>
      </p:sp>
      <p:cxnSp>
        <p:nvCxnSpPr>
          <p:cNvPr id="28" name="Connettore 2 27"/>
          <p:cNvCxnSpPr/>
          <p:nvPr/>
        </p:nvCxnSpPr>
        <p:spPr>
          <a:xfrm rot="10800000">
            <a:off x="3357554" y="478632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Ovale 28"/>
          <p:cNvSpPr/>
          <p:nvPr/>
        </p:nvSpPr>
        <p:spPr>
          <a:xfrm>
            <a:off x="2714612" y="4500570"/>
            <a:ext cx="785818" cy="50006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 smtClean="0">
                <a:solidFill>
                  <a:schemeClr val="tx1"/>
                </a:solidFill>
              </a:rPr>
              <a:t>-</a:t>
            </a:r>
            <a:endParaRPr lang="it-IT" sz="4000" dirty="0">
              <a:solidFill>
                <a:schemeClr val="tx1"/>
              </a:solidFill>
            </a:endParaRPr>
          </a:p>
        </p:txBody>
      </p:sp>
      <p:sp>
        <p:nvSpPr>
          <p:cNvPr id="30" name="Freccia in giù 29"/>
          <p:cNvSpPr/>
          <p:nvPr/>
        </p:nvSpPr>
        <p:spPr>
          <a:xfrm>
            <a:off x="3000364" y="5072074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arrotondato 30"/>
          <p:cNvSpPr/>
          <p:nvPr/>
        </p:nvSpPr>
        <p:spPr>
          <a:xfrm>
            <a:off x="2500298" y="5429264"/>
            <a:ext cx="1214446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chemeClr val="tx1"/>
                </a:solidFill>
              </a:rPr>
              <a:t>x</a:t>
            </a:r>
            <a:endParaRPr lang="it-IT" sz="3600" dirty="0">
              <a:solidFill>
                <a:schemeClr val="tx1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5072066" y="2071678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6000 mq</a:t>
            </a:r>
          </a:p>
          <a:p>
            <a:r>
              <a:rPr lang="it-IT" dirty="0" smtClean="0"/>
              <a:t>base 132 m e altezza 10 </a:t>
            </a:r>
            <a:r>
              <a:rPr lang="it-IT" dirty="0" smtClean="0"/>
              <a:t>m (</a:t>
            </a:r>
            <a:r>
              <a:rPr lang="it-IT" dirty="0" err="1" smtClean="0"/>
              <a:t>rett</a:t>
            </a:r>
            <a:r>
              <a:rPr lang="it-IT" dirty="0" smtClean="0"/>
              <a:t>. N.1)</a:t>
            </a:r>
            <a:endParaRPr lang="it-IT" dirty="0" smtClean="0"/>
          </a:p>
          <a:p>
            <a:r>
              <a:rPr lang="it-IT" dirty="0" smtClean="0"/>
              <a:t>base 93,8 </a:t>
            </a:r>
            <a:r>
              <a:rPr lang="it-IT" dirty="0" smtClean="0"/>
              <a:t>m </a:t>
            </a:r>
            <a:r>
              <a:rPr lang="it-IT" dirty="0" smtClean="0"/>
              <a:t>e altezza 10 </a:t>
            </a:r>
            <a:r>
              <a:rPr lang="it-IT" dirty="0" smtClean="0"/>
              <a:t>m </a:t>
            </a:r>
            <a:r>
              <a:rPr lang="it-IT" dirty="0" smtClean="0"/>
              <a:t> (</a:t>
            </a:r>
            <a:r>
              <a:rPr lang="it-IT" dirty="0" err="1" smtClean="0"/>
              <a:t>rett</a:t>
            </a:r>
            <a:r>
              <a:rPr lang="it-IT" dirty="0" smtClean="0"/>
              <a:t>. N.2)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32" name="Segnaposto numero diapositiva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EDFE-3F13-4ECA-BB81-7D3EB21848B6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7000892" y="5357826"/>
            <a:ext cx="121444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clicca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3929058" y="557214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mq NOCCIOLETO</a:t>
            </a:r>
            <a:endParaRPr lang="it-IT" dirty="0"/>
          </a:p>
        </p:txBody>
      </p:sp>
      <p:sp>
        <p:nvSpPr>
          <p:cNvPr id="36" name="Ovale 35"/>
          <p:cNvSpPr/>
          <p:nvPr/>
        </p:nvSpPr>
        <p:spPr>
          <a:xfrm>
            <a:off x="7072330" y="5357826"/>
            <a:ext cx="1214446" cy="71438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FINE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5500694" y="464344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  <a:r>
              <a:rPr lang="it-IT" dirty="0" smtClean="0"/>
              <a:t>q PATATE e NAIS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9" grpId="0" animBg="1"/>
      <p:bldP spid="21" grpId="0" animBg="1"/>
      <p:bldP spid="23" grpId="0" animBg="1"/>
      <p:bldP spid="24" grpId="0" animBg="1"/>
      <p:bldP spid="25" grpId="0" animBg="1"/>
      <p:bldP spid="27" grpId="0" animBg="1"/>
      <p:bldP spid="29" grpId="0" animBg="1"/>
      <p:bldP spid="30" grpId="0" animBg="1"/>
      <p:bldP spid="31" grpId="0" animBg="1"/>
      <p:bldP spid="35" grpId="0"/>
      <p:bldP spid="36" grpId="0" animBg="1"/>
      <p:bldP spid="3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112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"Un terreno di 6000 mq è stato diviso in un rettangolo, con base 132 m e altezza 10 m, in cui sono state seminate le patate e in un altro rettangolo di 93,8 m di base e 10 m di altezza dove è stato seminato il mais. Nel terreno rimanente ci sono cespugli di nocciole. Quanti mq occupa il noccioleto?"  (risolvere con tre operazioni)"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"Un terreno di 6000 mq è stato diviso in un rettangolo, con base 132 m e altezza 10 m, in cui sono state seminate le patate e in un altro rettangolo di 93.8 m di base e 10 m di altezza dove è stato seminato il mais. Nel terreno rimanente ci sono cespugli di nocciole. Quanti mq occupa il noccioleto?"  (risolvere con tre operazioni)"</dc:title>
  <dc:creator>toshiba</dc:creator>
  <cp:lastModifiedBy>toshiba</cp:lastModifiedBy>
  <cp:revision>3</cp:revision>
  <dcterms:created xsi:type="dcterms:W3CDTF">2017-01-20T07:51:31Z</dcterms:created>
  <dcterms:modified xsi:type="dcterms:W3CDTF">2017-01-20T08:17:31Z</dcterms:modified>
</cp:coreProperties>
</file>